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7"/>
  </p:notesMasterIdLst>
  <p:handoutMasterIdLst>
    <p:handoutMasterId r:id="rId8"/>
  </p:handoutMasterIdLst>
  <p:sldIdLst>
    <p:sldId id="271" r:id="rId5"/>
    <p:sldId id="270" r:id="rId6"/>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2724" y="96"/>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50375" cy="498966"/>
          </a:xfrm>
          <a:prstGeom prst="rect">
            <a:avLst/>
          </a:prstGeom>
        </p:spPr>
        <p:txBody>
          <a:bodyPr vert="horz" lIns="92214" tIns="46108" rIns="92214" bIns="4610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55222" y="0"/>
            <a:ext cx="2950374" cy="498966"/>
          </a:xfrm>
          <a:prstGeom prst="rect">
            <a:avLst/>
          </a:prstGeom>
        </p:spPr>
        <p:txBody>
          <a:bodyPr vert="horz" lIns="92214" tIns="46108" rIns="92214" bIns="46108" rtlCol="0"/>
          <a:lstStyle>
            <a:lvl1pPr algn="r">
              <a:defRPr sz="1200"/>
            </a:lvl1pPr>
          </a:lstStyle>
          <a:p>
            <a:fld id="{11035C0A-6A21-427D-A3EB-E8A52BE8FF8D}" type="datetimeFigureOut">
              <a:rPr kumimoji="1" lang="ja-JP" altLang="en-US" smtClean="0"/>
              <a:t>2026/1/8</a:t>
            </a:fld>
            <a:endParaRPr kumimoji="1" lang="ja-JP" altLang="en-US"/>
          </a:p>
        </p:txBody>
      </p:sp>
      <p:sp>
        <p:nvSpPr>
          <p:cNvPr id="4" name="フッター プレースホルダー 3"/>
          <p:cNvSpPr>
            <a:spLocks noGrp="1"/>
          </p:cNvSpPr>
          <p:nvPr>
            <p:ph type="ftr" sz="quarter" idx="2"/>
          </p:nvPr>
        </p:nvSpPr>
        <p:spPr>
          <a:xfrm>
            <a:off x="4" y="9440373"/>
            <a:ext cx="2950375" cy="498966"/>
          </a:xfrm>
          <a:prstGeom prst="rect">
            <a:avLst/>
          </a:prstGeom>
        </p:spPr>
        <p:txBody>
          <a:bodyPr vert="horz" lIns="92214" tIns="46108" rIns="92214" bIns="4610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2" y="9440373"/>
            <a:ext cx="2950374" cy="498966"/>
          </a:xfrm>
          <a:prstGeom prst="rect">
            <a:avLst/>
          </a:prstGeom>
        </p:spPr>
        <p:txBody>
          <a:bodyPr vert="horz" lIns="92214" tIns="46108" rIns="92214" bIns="4610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19" tIns="45708" rIns="91419" bIns="45708"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6040" y="1"/>
            <a:ext cx="2949575" cy="498475"/>
          </a:xfrm>
          <a:prstGeom prst="rect">
            <a:avLst/>
          </a:prstGeom>
        </p:spPr>
        <p:txBody>
          <a:bodyPr vert="horz" lIns="91419" tIns="45708" rIns="91419" bIns="45708" rtlCol="0"/>
          <a:lstStyle>
            <a:lvl1pPr algn="r">
              <a:defRPr sz="1200"/>
            </a:lvl1pPr>
          </a:lstStyle>
          <a:p>
            <a:fld id="{7072B0E7-22FF-4BC1-A758-8F10060C7725}"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2241550" y="1241425"/>
            <a:ext cx="2324100" cy="3357563"/>
          </a:xfrm>
          <a:prstGeom prst="rect">
            <a:avLst/>
          </a:prstGeom>
          <a:noFill/>
          <a:ln w="12700">
            <a:solidFill>
              <a:prstClr val="black"/>
            </a:solidFill>
          </a:ln>
        </p:spPr>
        <p:txBody>
          <a:bodyPr vert="horz" lIns="91419" tIns="45708" rIns="91419" bIns="45708" rtlCol="0" anchor="ctr"/>
          <a:lstStyle/>
          <a:p>
            <a:endParaRPr lang="ja-JP" altLang="en-US"/>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19" tIns="45708" rIns="91419" bIns="457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5"/>
            <a:ext cx="2949575" cy="498475"/>
          </a:xfrm>
          <a:prstGeom prst="rect">
            <a:avLst/>
          </a:prstGeom>
        </p:spPr>
        <p:txBody>
          <a:bodyPr vert="horz" lIns="91419" tIns="45708" rIns="91419" bIns="4570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0" y="9440865"/>
            <a:ext cx="2949575" cy="498475"/>
          </a:xfrm>
          <a:prstGeom prst="rect">
            <a:avLst/>
          </a:prstGeom>
        </p:spPr>
        <p:txBody>
          <a:bodyPr vert="horz" lIns="91419" tIns="45708" rIns="91419" bIns="45708"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また、希望しない場合や支給口座を変更する場合のみ２月１８日までに届出書を返送するか、裏面記載の窓口まで持参ください。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勝浦町では</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月から順次支給を開始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吹き出し: 四角形 11">
            <a:extLst>
              <a:ext uri="{FF2B5EF4-FFF2-40B4-BE49-F238E27FC236}">
                <a16:creationId xmlns:a16="http://schemas.microsoft.com/office/drawing/2014/main" id="{F31DDBCD-5BFE-D195-E55C-7346ED6AEACA}"/>
              </a:ext>
            </a:extLst>
          </p:cNvPr>
          <p:cNvSpPr/>
          <p:nvPr/>
        </p:nvSpPr>
        <p:spPr>
          <a:xfrm>
            <a:off x="-1741702" y="4004693"/>
            <a:ext cx="1467318" cy="1090042"/>
          </a:xfrm>
          <a:prstGeom prst="wedgeRectCallout">
            <a:avLst>
              <a:gd name="adj1" fmla="val 51119"/>
              <a:gd name="adj2" fmla="val 8750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（１）</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はプッシュ型支援が可能（申請不要）な児童、</a:t>
            </a: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（２）</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は申請が必要となる児童を指す。</a:t>
            </a: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勝浦町</a:t>
              </a: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吹き出し: 四角形 34">
            <a:extLst>
              <a:ext uri="{FF2B5EF4-FFF2-40B4-BE49-F238E27FC236}">
                <a16:creationId xmlns:a16="http://schemas.microsoft.com/office/drawing/2014/main" id="{D4C9F14C-8736-353D-CE58-325DCB8CB485}"/>
              </a:ext>
            </a:extLst>
          </p:cNvPr>
          <p:cNvSpPr/>
          <p:nvPr/>
        </p:nvSpPr>
        <p:spPr>
          <a:xfrm>
            <a:off x="-1625810" y="7180144"/>
            <a:ext cx="1357746" cy="1090042"/>
          </a:xfrm>
          <a:prstGeom prst="wedgeRectCallout">
            <a:avLst>
              <a:gd name="adj1" fmla="val 51744"/>
              <a:gd name="adj2" fmla="val 78721"/>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入金の確認ができなかった場合</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とは振り込みエラーとなった場合を指す。</a:t>
            </a:r>
          </a:p>
        </p:txBody>
      </p:sp>
      <p:sp>
        <p:nvSpPr>
          <p:cNvPr id="36" name="吹き出し: 四角形 35">
            <a:extLst>
              <a:ext uri="{FF2B5EF4-FFF2-40B4-BE49-F238E27FC236}">
                <a16:creationId xmlns:a16="http://schemas.microsoft.com/office/drawing/2014/main" id="{CEFBF494-CABD-765D-8F7F-BC9606083645}"/>
              </a:ext>
            </a:extLst>
          </p:cNvPr>
          <p:cNvSpPr/>
          <p:nvPr/>
        </p:nvSpPr>
        <p:spPr>
          <a:xfrm>
            <a:off x="-1656048" y="2099310"/>
            <a:ext cx="1357746" cy="1060868"/>
          </a:xfrm>
          <a:prstGeom prst="wedgeRectCallout">
            <a:avLst>
              <a:gd name="adj1" fmla="val 52907"/>
              <a:gd name="adj2" fmla="val 86654"/>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③児童手当受給口座等</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の「等」には、届出書により届け出た口座を指す。</a:t>
            </a:r>
          </a:p>
        </p:txBody>
      </p: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ご自宅や職場などに勝浦町から問い合わせを行うことがありますが、ＡＴＭ（現金自動預払機）の操作をお願いすることや、支給のための手数料などの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。もし、不審な電話がかかってきた場合には、すぐに勝浦町の窓口又は最寄りの警察署や警察相談専用電話（＃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・令和７年</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r>
              <a:rPr lang="ja-JP" altLang="en-US" sz="1100" b="1" dirty="0">
                <a:latin typeface="メイリオ" panose="020B0604030504040204" pitchFamily="50" charset="-128"/>
                <a:ea typeface="メイリオ" panose="020B0604030504040204" pitchFamily="50" charset="-128"/>
              </a:rPr>
              <a:t>（</a:t>
            </a:r>
            <a:r>
              <a:rPr lang="en-US" altLang="ja-JP" sz="1100" b="1" dirty="0">
                <a:latin typeface="メイリオ" panose="020B0604030504040204" pitchFamily="50" charset="-128"/>
                <a:ea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rPr>
              <a:t>令和</a:t>
            </a:r>
            <a:r>
              <a:rPr lang="en-US" altLang="ja-JP" sz="1100" b="1">
                <a:latin typeface="メイリオ" panose="020B0604030504040204" pitchFamily="50" charset="-128"/>
                <a:ea typeface="メイリオ" panose="020B0604030504040204" pitchFamily="50" charset="-128"/>
              </a:rPr>
              <a:t>7</a:t>
            </a:r>
            <a:r>
              <a:rPr lang="ja-JP" altLang="en-US" sz="1100" b="1">
                <a:latin typeface="メイリオ" panose="020B0604030504040204" pitchFamily="50" charset="-128"/>
                <a:ea typeface="メイリオ" panose="020B0604030504040204" pitchFamily="50" charset="-128"/>
              </a:rPr>
              <a:t>年</a:t>
            </a:r>
            <a:r>
              <a:rPr lang="en-US" altLang="ja-JP" sz="1100" b="1" dirty="0">
                <a:latin typeface="メイリオ" panose="020B0604030504040204" pitchFamily="50" charset="-128"/>
                <a:ea typeface="メイリオ" panose="020B0604030504040204" pitchFamily="50" charset="-128"/>
              </a:rPr>
              <a:t>12</a:t>
            </a:r>
            <a:r>
              <a:rPr lang="ja-JP" altLang="en-US" sz="1100" b="1" dirty="0">
                <a:latin typeface="メイリオ" panose="020B0604030504040204" pitchFamily="50" charset="-128"/>
                <a:ea typeface="メイリオ" panose="020B0604030504040204" pitchFamily="50" charset="-128"/>
              </a:rPr>
              <a:t>月末までに児童手当支給認定が完了している方は申請不要です）</a:t>
            </a:r>
            <a:endParaRPr lang="en-US" altLang="ja-JP" sz="1100" b="1"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「物価高対応子育て応援手当」窓口</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en-US" altLang="ja-JP" sz="1400" b="1" dirty="0">
                  <a:solidFill>
                    <a:srgbClr val="FF0000"/>
                  </a:solidFill>
                  <a:latin typeface="メイリオ" panose="020B0604030504040204" pitchFamily="50" charset="-128"/>
                  <a:ea typeface="メイリオ" panose="020B0604030504040204" pitchFamily="50" charset="-128"/>
                </a:rPr>
                <a:t>0885</a:t>
              </a:r>
              <a:r>
                <a:rPr kumimoji="1" lang="ja-JP" altLang="en-US" sz="1400" b="1" dirty="0">
                  <a:solidFill>
                    <a:srgbClr val="FF0000"/>
                  </a:solidFill>
                  <a:latin typeface="メイリオ" panose="020B0604030504040204" pitchFamily="50" charset="-128"/>
                  <a:ea typeface="メイリオ" panose="020B0604030504040204" pitchFamily="50" charset="-128"/>
                </a:rPr>
                <a:t>（</a:t>
              </a:r>
              <a:r>
                <a:rPr kumimoji="1" lang="en-US" altLang="ja-JP" sz="1400" b="1" dirty="0">
                  <a:solidFill>
                    <a:srgbClr val="FF0000"/>
                  </a:solidFill>
                  <a:latin typeface="メイリオ" panose="020B0604030504040204" pitchFamily="50" charset="-128"/>
                  <a:ea typeface="メイリオ" panose="020B0604030504040204" pitchFamily="50" charset="-128"/>
                </a:rPr>
                <a:t>42</a:t>
              </a:r>
              <a:r>
                <a:rPr kumimoji="1" lang="ja-JP" altLang="en-US" sz="1400" b="1" dirty="0">
                  <a:solidFill>
                    <a:srgbClr val="FF0000"/>
                  </a:solidFill>
                  <a:latin typeface="メイリオ" panose="020B0604030504040204" pitchFamily="50" charset="-128"/>
                  <a:ea typeface="メイリオ" panose="020B0604030504040204" pitchFamily="50" charset="-128"/>
                </a:rPr>
                <a:t>）</a:t>
              </a:r>
              <a:r>
                <a:rPr kumimoji="1" lang="en-US" altLang="ja-JP" sz="1400" b="1" dirty="0">
                  <a:solidFill>
                    <a:srgbClr val="FF0000"/>
                  </a:solidFill>
                  <a:latin typeface="メイリオ" panose="020B0604030504040204" pitchFamily="50" charset="-128"/>
                  <a:ea typeface="メイリオ" panose="020B0604030504040204" pitchFamily="50" charset="-128"/>
                </a:rPr>
                <a:t>1502</a:t>
              </a: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8:30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17:15</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 勝浦町福祉課）</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en-US" altLang="ja-JP" sz="1400" b="1" dirty="0">
                  <a:solidFill>
                    <a:srgbClr val="FF0000"/>
                  </a:solidFill>
                  <a:latin typeface="メイリオ" panose="020B0604030504040204" pitchFamily="50" charset="-128"/>
                  <a:ea typeface="メイリオ" panose="020B0604030504040204" pitchFamily="50" charset="-128"/>
                </a:rPr>
                <a:t>0120</a:t>
              </a:r>
              <a:r>
                <a:rPr kumimoji="1" lang="ja-JP" altLang="en-US" sz="1400" b="1" dirty="0">
                  <a:solidFill>
                    <a:srgbClr val="FF0000"/>
                  </a:solidFill>
                  <a:latin typeface="メイリオ" panose="020B0604030504040204" pitchFamily="50" charset="-128"/>
                  <a:ea typeface="メイリオ" panose="020B0604030504040204" pitchFamily="50" charset="-128"/>
                </a:rPr>
                <a:t>－</a:t>
              </a:r>
              <a:r>
                <a:rPr kumimoji="1" lang="en-US" altLang="ja-JP" sz="1400" b="1" dirty="0">
                  <a:solidFill>
                    <a:srgbClr val="FF0000"/>
                  </a:solidFill>
                  <a:latin typeface="メイリオ" panose="020B0604030504040204" pitchFamily="50" charset="-128"/>
                  <a:ea typeface="メイリオ" panose="020B0604030504040204" pitchFamily="50" charset="-128"/>
                </a:rPr>
                <a:t>252</a:t>
              </a:r>
              <a:r>
                <a:rPr kumimoji="1" lang="ja-JP" altLang="en-US" sz="1400" b="1" dirty="0">
                  <a:solidFill>
                    <a:srgbClr val="FF0000"/>
                  </a:solidFill>
                  <a:latin typeface="メイリオ" panose="020B0604030504040204" pitchFamily="50" charset="-128"/>
                  <a:ea typeface="メイリオ" panose="020B0604030504040204" pitchFamily="50" charset="-128"/>
                </a:rPr>
                <a:t>－</a:t>
              </a:r>
              <a:r>
                <a:rPr kumimoji="1" lang="en-US" altLang="ja-JP" sz="1400" b="1" dirty="0">
                  <a:solidFill>
                    <a:srgbClr val="FF0000"/>
                  </a:solidFill>
                  <a:latin typeface="メイリオ" panose="020B0604030504040204" pitchFamily="50" charset="-128"/>
                  <a:ea typeface="メイリオ" panose="020B0604030504040204" pitchFamily="50" charset="-128"/>
                </a:rPr>
                <a:t>071</a:t>
              </a: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2" name="吹き出し: 四角形 21">
            <a:extLst>
              <a:ext uri="{FF2B5EF4-FFF2-40B4-BE49-F238E27FC236}">
                <a16:creationId xmlns:a16="http://schemas.microsoft.com/office/drawing/2014/main" id="{97EAAB87-13DE-4245-86DC-B2CA814F98E3}"/>
              </a:ext>
            </a:extLst>
          </p:cNvPr>
          <p:cNvSpPr/>
          <p:nvPr/>
        </p:nvSpPr>
        <p:spPr>
          <a:xfrm>
            <a:off x="-1888306" y="2277933"/>
            <a:ext cx="1442720" cy="1148932"/>
          </a:xfrm>
          <a:prstGeom prst="wedgeRectCallout">
            <a:avLst>
              <a:gd name="adj1" fmla="val 66684"/>
              <a:gd name="adj2" fmla="val -34697"/>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原則</a:t>
            </a:r>
            <a:r>
              <a:rPr kumimoji="1" lang="ja-JP" altLang="en-US" sz="1000" dirty="0"/>
              <a:t>としているのは、自治体の判断で、プッシュ型支援の対象者を拡大することは可能であるため。</a:t>
            </a:r>
          </a:p>
        </p:txBody>
      </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また、手当をスムーズに受け取るため公金受取口座の登録をおすすめします（公金受取口座の登録だけでは今回の手当の申請手続きは完了しませんのでご注意ください。）。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a:t>
            </a:r>
            <a:r>
              <a:rPr lang="en-US" altLang="ja-JP" sz="1200" dirty="0">
                <a:solidFill>
                  <a:schemeClr val="tx1"/>
                </a:solidFill>
                <a:latin typeface="メイリオ" panose="020B0604030504040204" pitchFamily="50" charset="-128"/>
                <a:ea typeface="メイリオ" panose="020B0604030504040204" pitchFamily="50" charset="-128"/>
              </a:rPr>
              <a:t>8</a:t>
            </a:r>
            <a:r>
              <a:rPr lang="ja-JP" altLang="en-US" sz="1200" dirty="0">
                <a:solidFill>
                  <a:schemeClr val="tx1"/>
                </a:solidFill>
                <a:latin typeface="メイリオ" panose="020B0604030504040204" pitchFamily="50" charset="-128"/>
                <a:ea typeface="メイリオ" panose="020B0604030504040204" pitchFamily="50" charset="-128"/>
              </a:rPr>
              <a:t>年</a:t>
            </a:r>
            <a:r>
              <a:rPr lang="en-US" altLang="ja-JP" sz="1200" dirty="0">
                <a:solidFill>
                  <a:schemeClr val="tx1"/>
                </a:solidFill>
                <a:latin typeface="メイリオ" panose="020B0604030504040204" pitchFamily="50" charset="-128"/>
                <a:ea typeface="メイリオ" panose="020B0604030504040204" pitchFamily="50" charset="-128"/>
              </a:rPr>
              <a:t>3</a:t>
            </a:r>
            <a:r>
              <a:rPr lang="ja-JP" altLang="en-US" sz="1200" dirty="0">
                <a:solidFill>
                  <a:schemeClr val="tx1"/>
                </a:solidFill>
                <a:latin typeface="メイリオ" panose="020B0604030504040204" pitchFamily="50" charset="-128"/>
                <a:ea typeface="メイリオ" panose="020B0604030504040204" pitchFamily="50" charset="-128"/>
              </a:rPr>
              <a:t>月末までに必ず下記の窓口にご連絡ください。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4" name="吹き出し: 四角形 23">
            <a:extLst>
              <a:ext uri="{FF2B5EF4-FFF2-40B4-BE49-F238E27FC236}">
                <a16:creationId xmlns:a16="http://schemas.microsoft.com/office/drawing/2014/main" id="{027FB547-3C00-4DF5-B475-C8C596A43908}"/>
              </a:ext>
            </a:extLst>
          </p:cNvPr>
          <p:cNvSpPr/>
          <p:nvPr/>
        </p:nvSpPr>
        <p:spPr>
          <a:xfrm>
            <a:off x="-1803332" y="985987"/>
            <a:ext cx="1357746" cy="1090042"/>
          </a:xfrm>
          <a:prstGeom prst="wedgeRectCallout">
            <a:avLst>
              <a:gd name="adj1" fmla="val 65840"/>
              <a:gd name="adj2" fmla="val -75396"/>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b="1" dirty="0"/>
              <a:t>届出書により届け出だ口座と</a:t>
            </a:r>
            <a:r>
              <a:rPr kumimoji="1" lang="ja-JP" altLang="en-US" sz="1000" dirty="0"/>
              <a:t>は児童手当と異なる口座への振り込みを届け出ている場合を想定</a:t>
            </a:r>
          </a:p>
        </p:txBody>
      </p:sp>
      <p:sp>
        <p:nvSpPr>
          <p:cNvPr id="26" name="吹き出し: 四角形 25">
            <a:extLst>
              <a:ext uri="{FF2B5EF4-FFF2-40B4-BE49-F238E27FC236}">
                <a16:creationId xmlns:a16="http://schemas.microsoft.com/office/drawing/2014/main" id="{EC261212-335B-66A3-6576-80B4AA0F76FF}"/>
              </a:ext>
            </a:extLst>
          </p:cNvPr>
          <p:cNvSpPr/>
          <p:nvPr/>
        </p:nvSpPr>
        <p:spPr>
          <a:xfrm>
            <a:off x="-1888306" y="4651039"/>
            <a:ext cx="1442720" cy="851701"/>
          </a:xfrm>
          <a:prstGeom prst="wedgeRectCallout">
            <a:avLst>
              <a:gd name="adj1" fmla="val 71781"/>
              <a:gd name="adj2" fmla="val -178550"/>
            </a:avLst>
          </a:prstGeom>
          <a:ln>
            <a:solidFill>
              <a:srgbClr val="002060"/>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000" dirty="0"/>
              <a:t>３ポツ</a:t>
            </a:r>
            <a:r>
              <a:rPr kumimoji="1" lang="ja-JP" altLang="en-US" sz="1000" b="1" dirty="0"/>
              <a:t>「離婚調整中等」</a:t>
            </a:r>
            <a:r>
              <a:rPr kumimoji="1" lang="ja-JP" altLang="en-US" sz="1000" dirty="0"/>
              <a:t>の</a:t>
            </a:r>
            <a:r>
              <a:rPr kumimoji="1" lang="ja-JP" altLang="en-US" sz="1000" b="1" dirty="0"/>
              <a:t>「等」</a:t>
            </a:r>
            <a:r>
              <a:rPr kumimoji="1" lang="ja-JP" altLang="en-US" sz="1000" dirty="0"/>
              <a:t>は離婚の意思を表示している場合を指す</a:t>
            </a: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8CDF66DC5CD2F49A89D595DE601F5BE" ma:contentTypeVersion="3" ma:contentTypeDescription="新しいドキュメントを作成します。" ma:contentTypeScope="" ma:versionID="621fe35a3a032173e4384769af2cb5e3">
  <xsd:schema xmlns:xsd="http://www.w3.org/2001/XMLSchema" xmlns:xs="http://www.w3.org/2001/XMLSchema" xmlns:p="http://schemas.microsoft.com/office/2006/metadata/properties" xmlns:ns2="71ce37f3-2e34-4f00-ae9d-c8c2e94a860a" targetNamespace="http://schemas.microsoft.com/office/2006/metadata/properties" ma:root="true" ma:fieldsID="b52f7ac8cdf4b3d87ec276c2149c89d2" ns2:_="">
    <xsd:import namespace="71ce37f3-2e34-4f00-ae9d-c8c2e94a860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37f3-2e34-4f00-ae9d-c8c2e94a86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E70A6E-0D83-4806-88E3-1303A25D841F}">
  <ds:schemaRefs>
    <ds:schemaRef ds:uri="http://schemas.microsoft.com/sharepoint/v3/contenttype/forms"/>
  </ds:schemaRefs>
</ds:datastoreItem>
</file>

<file path=customXml/itemProps2.xml><?xml version="1.0" encoding="utf-8"?>
<ds:datastoreItem xmlns:ds="http://schemas.openxmlformats.org/officeDocument/2006/customXml" ds:itemID="{A3636F44-A4DE-4BA4-88EE-CE67DF3E3B43}">
  <ds:schemaRefs>
    <ds:schemaRef ds:uri="http://purl.org/dc/elements/1.1/"/>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http://purl.org/dc/dcmitype/"/>
    <ds:schemaRef ds:uri="71ce37f3-2e34-4f00-ae9d-c8c2e94a860a"/>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5A853238-9699-496E-982B-9C7B4608A7E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37f3-2e34-4f00-ae9d-c8c2e94a86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1392</TotalTime>
  <Words>1128</Words>
  <Application>Microsoft Office PowerPoint</Application>
  <PresentationFormat>A4 210 x 297 mm</PresentationFormat>
  <Paragraphs>67</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メイリオ</vt:lpstr>
      <vt:lpstr>游ゴシック</vt:lpstr>
      <vt:lpstr>游ゴシック Light</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神子 稔邦</cp:lastModifiedBy>
  <cp:revision>9</cp:revision>
  <cp:lastPrinted>2025-12-25T04:14:24Z</cp:lastPrinted>
  <dcterms:created xsi:type="dcterms:W3CDTF">2020-04-07T04:57:46Z</dcterms:created>
  <dcterms:modified xsi:type="dcterms:W3CDTF">2026-01-08T00:57:13Z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